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99" r:id="rId3"/>
    <p:sldId id="284" r:id="rId4"/>
    <p:sldId id="257" r:id="rId5"/>
    <p:sldId id="262" r:id="rId6"/>
    <p:sldId id="305" r:id="rId7"/>
    <p:sldId id="304" r:id="rId8"/>
    <p:sldId id="298" r:id="rId9"/>
    <p:sldId id="258" r:id="rId10"/>
    <p:sldId id="263" r:id="rId11"/>
    <p:sldId id="272" r:id="rId12"/>
    <p:sldId id="259" r:id="rId13"/>
    <p:sldId id="264" r:id="rId14"/>
    <p:sldId id="260" r:id="rId15"/>
    <p:sldId id="265" r:id="rId16"/>
    <p:sldId id="261" r:id="rId17"/>
    <p:sldId id="266" r:id="rId18"/>
    <p:sldId id="267" r:id="rId19"/>
    <p:sldId id="268" r:id="rId20"/>
    <p:sldId id="301" r:id="rId21"/>
    <p:sldId id="269" r:id="rId22"/>
    <p:sldId id="277" r:id="rId23"/>
    <p:sldId id="302" r:id="rId24"/>
    <p:sldId id="303" r:id="rId25"/>
    <p:sldId id="290" r:id="rId26"/>
    <p:sldId id="307" r:id="rId27"/>
    <p:sldId id="289" r:id="rId28"/>
    <p:sldId id="291" r:id="rId29"/>
    <p:sldId id="292" r:id="rId30"/>
    <p:sldId id="296" r:id="rId31"/>
    <p:sldId id="270" r:id="rId32"/>
    <p:sldId id="285" r:id="rId33"/>
    <p:sldId id="306" r:id="rId34"/>
    <p:sldId id="287" r:id="rId35"/>
    <p:sldId id="288" r:id="rId36"/>
    <p:sldId id="286" r:id="rId37"/>
    <p:sldId id="293" r:id="rId38"/>
    <p:sldId id="294" r:id="rId39"/>
    <p:sldId id="295" r:id="rId40"/>
    <p:sldId id="297" r:id="rId41"/>
    <p:sldId id="308" r:id="rId42"/>
    <p:sldId id="273" r:id="rId43"/>
    <p:sldId id="274" r:id="rId44"/>
    <p:sldId id="275" r:id="rId45"/>
    <p:sldId id="276" r:id="rId46"/>
    <p:sldId id="278" r:id="rId47"/>
    <p:sldId id="279" r:id="rId48"/>
    <p:sldId id="280" r:id="rId49"/>
    <p:sldId id="281" r:id="rId50"/>
    <p:sldId id="282" r:id="rId51"/>
    <p:sldId id="300" r:id="rId52"/>
    <p:sldId id="28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D86E-0F14-4ED3-BA62-FB6EAF31D863}" type="datetimeFigureOut">
              <a:rPr lang="en-US"/>
              <a:t>7/28/2017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430FB-37E7-45CF-9BD2-14C45CEC1B6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87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9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4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37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8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3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34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75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29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8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92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84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43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8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62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32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49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1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37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06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53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13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21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31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10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34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0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91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44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64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48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9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10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430FB-37E7-45CF-9BD2-14C45CEC1B6E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6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E3700-3D69-4320-B5EA-E7629E34F7C7}" type="datetimeFigureOut">
              <a:rPr lang="en-US" smtClean="0"/>
              <a:pPr/>
              <a:t>7/28/2017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62513-A762-4A72-B61E-1EF4FA7133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820972605"/>
              </p:ext>
            </p:extLst>
          </p:nvPr>
        </p:nvSpPr>
        <p:spPr/>
        <p:txBody>
          <a:bodyPr>
            <a:normAutofit fontScale="90000"/>
          </a:bodyPr>
          <a:lstStyle/>
          <a:p>
            <a:r>
              <a:rPr lang="en-US" sz="4800"/>
              <a:t>Rexroth Shaftless Drive 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370854024"/>
              </p:ext>
            </p:extLst>
          </p:nvPr>
        </p:nvSpPr>
        <p:spPr>
          <a:xfrm>
            <a:off x="57150" y="95250"/>
            <a:ext cx="8305800" cy="715962"/>
          </a:xfrm>
        </p:spPr>
        <p:txBody>
          <a:bodyPr>
            <a:normAutofit fontScale="90000"/>
          </a:bodyPr>
          <a:lstStyle/>
          <a:p>
            <a:pPr algn="l"/>
            <a:br>
              <a:rPr lang="en-US">
                <a:latin typeface="+mj-ea"/>
                <a:cs typeface="+mj-ea"/>
              </a:rPr>
            </a:br>
            <a:r>
              <a:rPr lang="en-US" sz="3600" u="sng"/>
              <a:t>Structured</a:t>
            </a:r>
            <a:r>
              <a:rPr lang="en-US" sz="3600"/>
              <a:t> </a:t>
            </a:r>
            <a:r>
              <a:rPr lang="en-US" sz="3600" u="sng"/>
              <a:t>text</a:t>
            </a:r>
            <a:r>
              <a:rPr lang="en-US" sz="3600"/>
              <a:t> </a:t>
            </a:r>
            <a:r>
              <a:rPr lang="en-US" sz="3600" u="sng"/>
              <a:t>Program</a:t>
            </a:r>
            <a:r>
              <a:rPr lang="en-US" sz="3600">
                <a:latin typeface="Calibri"/>
                <a:cs typeface="+mj-ea"/>
              </a:rPr>
              <a:t>:</a:t>
            </a:r>
            <a:br>
              <a:rPr lang="en-US">
                <a:latin typeface="+mj-ea"/>
                <a:cs typeface="+mj-ea"/>
              </a:rPr>
            </a:br>
            <a:endParaRPr lang="en-US"/>
          </a:p>
        </p:txBody>
      </p:sp>
      <p:pic>
        <p:nvPicPr>
          <p:cNvPr id="8" name="Content Placeholder 7" descr="Capture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43000"/>
            <a:ext cx="9176201" cy="48768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331983006"/>
              </p:ext>
            </p:extLst>
          </p:nvPr>
        </p:nvSpPr>
        <p:spPr>
          <a:xfrm>
            <a:off x="76200" y="0"/>
            <a:ext cx="8229600" cy="1143000"/>
          </a:xfrm>
        </p:spPr>
        <p:txBody>
          <a:bodyPr/>
          <a:lstStyle/>
          <a:p>
            <a:pPr algn="l"/>
            <a:r>
              <a:rPr lang="en-US" sz="3600" u="sng"/>
              <a:t>Drive</a:t>
            </a:r>
            <a:r>
              <a:rPr lang="en-US" sz="3600"/>
              <a:t> </a:t>
            </a:r>
            <a:r>
              <a:rPr lang="en-US" sz="3600" u="sng"/>
              <a:t>basic</a:t>
            </a:r>
            <a:r>
              <a:rPr lang="en-US" sz="3600"/>
              <a:t> </a:t>
            </a:r>
            <a:r>
              <a:rPr lang="en-US" sz="3600" u="sng"/>
              <a:t>Configuration</a:t>
            </a:r>
            <a:r>
              <a:rPr lang="en-US" sz="3600"/>
              <a:t>: 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674767032"/>
              </p:ext>
            </p:extLst>
          </p:nvPr>
        </p:nvSpPr>
        <p:spPr>
          <a:xfrm>
            <a:off x="228600" y="1143000"/>
            <a:ext cx="8229600" cy="45259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The drive basically consists of three section. They are,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Power section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Control section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Firmware section</a:t>
            </a:r>
          </a:p>
          <a:p>
            <a:pPr marL="628650" indent="-571500"/>
            <a:r>
              <a:rPr lang="en-US"/>
              <a:t>Single axis and dual axes inverters are used. </a:t>
            </a:r>
          </a:p>
          <a:p>
            <a:pPr marL="628650" indent="-571500"/>
            <a:r>
              <a:rPr lang="en-US"/>
              <a:t>Dual axes is used for infeed and drag motors.</a:t>
            </a:r>
          </a:p>
          <a:p>
            <a:pPr marL="628650" indent="-571500"/>
            <a:r>
              <a:rPr lang="en-US"/>
              <a:t>Drag motors used here are synchronous motors.</a:t>
            </a:r>
          </a:p>
          <a:p>
            <a:pPr marL="628650" indent="-571500">
              <a:buNone/>
            </a:pPr>
            <a:endParaRPr lang="en-US"/>
          </a:p>
          <a:p>
            <a:pPr marL="1028700" lvl="1" indent="-571500">
              <a:buNone/>
            </a:pP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777337925"/>
              </p:ext>
            </p:extLst>
          </p:nvPr>
        </p:nvSpPr>
        <p:spPr>
          <a:xfrm>
            <a:off x="-1295400" y="-228600"/>
            <a:ext cx="8229600" cy="1143000"/>
          </a:xfrm>
        </p:spPr>
        <p:txBody>
          <a:bodyPr/>
          <a:lstStyle/>
          <a:p>
            <a:r>
              <a:rPr lang="en-US" sz="3600" u="sng"/>
              <a:t>Monitoring</a:t>
            </a:r>
            <a:r>
              <a:rPr lang="en-US" sz="3600"/>
              <a:t> </a:t>
            </a:r>
            <a:r>
              <a:rPr lang="en-US" sz="3600" u="sng"/>
              <a:t>Device</a:t>
            </a:r>
            <a:r>
              <a:rPr lang="en-US" sz="3600"/>
              <a:t> </a:t>
            </a:r>
            <a:r>
              <a:rPr lang="en-US" sz="3600" u="sng"/>
              <a:t>status</a:t>
            </a:r>
            <a:r>
              <a:rPr lang="en-US" sz="360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5791200"/>
          </a:xfrm>
        </p:spPr>
        <p:txBody>
          <a:bodyPr>
            <a:normAutofit lnSpcReduction="10000"/>
          </a:bodyPr>
          <a:lstStyle/>
          <a:p>
            <a:r>
              <a:rPr lang="en-US"/>
              <a:t>In Indraworks s/w, go to diagnostics menu and click device status option.</a:t>
            </a:r>
          </a:p>
          <a:p>
            <a:r>
              <a:rPr lang="en-US"/>
              <a:t>By Clicking device status option, you will be able to monitor the current status of all the devices connected to MLC.</a:t>
            </a:r>
          </a:p>
          <a:p>
            <a:r>
              <a:rPr lang="en-US"/>
              <a:t>From the status bit display, you can identify the following status of the devices,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400"/>
              <a:t>S-Standstill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400"/>
              <a:t>P-Target Position Reached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400"/>
              <a:t>V-In velocity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400"/>
              <a:t>R-Homed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400"/>
              <a:t>Y-Synchronized</a:t>
            </a:r>
          </a:p>
          <a:p>
            <a:pPr marL="1028700" lvl="1" indent="-571500">
              <a:buFont typeface="+mj-lt"/>
              <a:buAutoNum type="romanUcPeriod"/>
            </a:pPr>
            <a:endParaRPr lang="en-US"/>
          </a:p>
          <a:p>
            <a:pPr marL="1028700" lvl="1" indent="-571500">
              <a:buFont typeface="+mj-lt"/>
              <a:buAutoNum type="romanUcPeriod"/>
            </a:pP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800651224"/>
              </p:ext>
            </p:extLst>
          </p:nvPr>
        </p:nvSpPr>
        <p:spPr>
          <a:xfrm>
            <a:off x="0" y="228600"/>
            <a:ext cx="7010400" cy="4111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u="sng"/>
              <a:t>Device</a:t>
            </a:r>
            <a:r>
              <a:rPr lang="en-US" sz="3600"/>
              <a:t> </a:t>
            </a:r>
            <a:r>
              <a:rPr lang="en-US" sz="3600" u="sng"/>
              <a:t>status</a:t>
            </a:r>
            <a:r>
              <a:rPr lang="en-US" sz="3600"/>
              <a:t>:</a:t>
            </a:r>
          </a:p>
        </p:txBody>
      </p:sp>
      <p:pic>
        <p:nvPicPr>
          <p:cNvPr id="4" name="Content Placeholder 3" descr="Capture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219200"/>
            <a:ext cx="9170377" cy="48006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104350231"/>
              </p:ext>
            </p:extLst>
          </p:nvPr>
        </p:nvSpPr>
        <p:spPr>
          <a:xfrm>
            <a:off x="0" y="28575"/>
            <a:ext cx="8229600" cy="1143000"/>
          </a:xfrm>
        </p:spPr>
        <p:txBody>
          <a:bodyPr/>
          <a:lstStyle/>
          <a:p>
            <a:pPr algn="l"/>
            <a:r>
              <a:rPr lang="en-US" sz="3600" u="sng"/>
              <a:t>Parking</a:t>
            </a:r>
            <a:r>
              <a:rPr lang="en-US" sz="3600"/>
              <a:t> </a:t>
            </a:r>
            <a:r>
              <a:rPr lang="en-US" sz="3600" u="sng"/>
              <a:t>Axis</a:t>
            </a:r>
            <a:r>
              <a:rPr lang="en-US" sz="360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70896867"/>
              </p:ext>
            </p:extLst>
          </p:nvPr>
        </p:nvSpPr>
        <p:spPr>
          <a:xfrm>
            <a:off x="381000" y="1371600"/>
            <a:ext cx="8305800" cy="4754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It is the method used for deactivating the drive from the control loop if it has any issues.</a:t>
            </a:r>
            <a:endParaRPr lang="en-US"/>
          </a:p>
          <a:p>
            <a:r>
              <a:rPr lang="en-US" sz="2800"/>
              <a:t>In MLC, an option is available to park certain axis if it has any issues. All other real axes will run fine without the axis which is parked.</a:t>
            </a:r>
          </a:p>
          <a:p>
            <a:r>
              <a:rPr lang="en-US" sz="2800"/>
              <a:t>To Park the device right click on the particular device </a:t>
            </a:r>
            <a:r>
              <a:rPr lang="en-US" sz="2800">
                <a:sym typeface="Wingdings" pitchFamily="2" charset="2"/>
              </a:rPr>
              <a:t> Parking axis</a:t>
            </a:r>
            <a:endParaRPr lang="en-US" sz="2800"/>
          </a:p>
          <a:p>
            <a:r>
              <a:rPr lang="en-US" sz="2800"/>
              <a:t>The desired drive can be selected from the list of drives displayed.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142043523"/>
              </p:ext>
            </p:extLst>
          </p:nvPr>
        </p:nvSpPr>
        <p:spPr>
          <a:xfrm>
            <a:off x="66675" y="57150"/>
            <a:ext cx="6477000" cy="381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u="sng"/>
              <a:t>Parking</a:t>
            </a:r>
            <a:r>
              <a:rPr lang="en-US" sz="3600"/>
              <a:t> </a:t>
            </a:r>
            <a:r>
              <a:rPr lang="en-US" sz="3600" u="sng"/>
              <a:t>axis</a:t>
            </a:r>
            <a:r>
              <a:rPr lang="en-US" sz="3600"/>
              <a:t> </a:t>
            </a:r>
            <a:r>
              <a:rPr lang="en-US" sz="3600" u="sng"/>
              <a:t>selection</a:t>
            </a:r>
            <a:r>
              <a:rPr lang="en-US" sz="3600"/>
              <a:t>:</a:t>
            </a:r>
            <a:r>
              <a:rPr lang="en-US"/>
              <a:t> </a:t>
            </a:r>
          </a:p>
        </p:txBody>
      </p:sp>
      <p:pic>
        <p:nvPicPr>
          <p:cNvPr id="4" name="Content Placeholder 3" descr="Capture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19125"/>
            <a:ext cx="7010400" cy="6368306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779059024"/>
              </p:ext>
            </p:extLst>
          </p:nvPr>
        </p:nvSpPr>
        <p:spPr>
          <a:xfrm>
            <a:off x="-1676400" y="0"/>
            <a:ext cx="8229600" cy="56356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u="sng"/>
              <a:t>Parameter</a:t>
            </a:r>
            <a:r>
              <a:rPr lang="en-US" sz="3600"/>
              <a:t> </a:t>
            </a:r>
            <a:r>
              <a:rPr lang="en-US" sz="3600" u="sng"/>
              <a:t>monitoring: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857250"/>
            <a:ext cx="8229600" cy="5211763"/>
          </a:xfrm>
        </p:spPr>
        <p:txBody>
          <a:bodyPr/>
          <a:lstStyle/>
          <a:p>
            <a:r>
              <a:rPr lang="en-US"/>
              <a:t>Parameters of drives and motors can be viewed through Indraworks s/w for monitoring and diagnosis.</a:t>
            </a:r>
          </a:p>
          <a:p>
            <a:r>
              <a:rPr lang="en-US"/>
              <a:t>Click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</a:t>
            </a:r>
            <a:r>
              <a:rPr lang="en-US" b="1"/>
              <a:t>L65 motion controller menu</a:t>
            </a:r>
          </a:p>
          <a:p>
            <a:r>
              <a:rPr lang="en-US"/>
              <a:t>Then click </a:t>
            </a:r>
            <a:r>
              <a:rPr lang="en-US" b="1"/>
              <a:t>parameters</a:t>
            </a:r>
            <a:r>
              <a:rPr lang="en-US" b="1">
                <a:sym typeface="Wingdings" pitchFamily="2" charset="2"/>
              </a:rPr>
              <a:t>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</a:t>
            </a:r>
            <a:r>
              <a:rPr lang="en-US" b="1"/>
              <a:t>Parameter Group.</a:t>
            </a:r>
          </a:p>
          <a:p>
            <a:r>
              <a:rPr lang="en-US"/>
              <a:t>The screen displays list of all the parameters and from that list you can choose the desired one.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958145899"/>
              </p:ext>
            </p:extLst>
          </p:nvPr>
        </p:nvSpPr>
        <p:spPr>
          <a:xfrm>
            <a:off x="47625" y="190500"/>
            <a:ext cx="6096000" cy="334962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u="sng"/>
              <a:t>Parameter</a:t>
            </a:r>
            <a:r>
              <a:rPr lang="en-US" sz="3200"/>
              <a:t> </a:t>
            </a:r>
            <a:r>
              <a:rPr lang="en-US" sz="3200" u="sng"/>
              <a:t>Group</a:t>
            </a:r>
            <a:r>
              <a:rPr lang="en-US" sz="3200"/>
              <a:t>:</a:t>
            </a:r>
          </a:p>
        </p:txBody>
      </p:sp>
      <p:pic>
        <p:nvPicPr>
          <p:cNvPr id="4" name="Content Placeholder 3" descr="Capture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685800"/>
            <a:ext cx="8751438" cy="59436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410200" cy="381000"/>
          </a:xfrm>
        </p:spPr>
        <p:txBody>
          <a:bodyPr>
            <a:normAutofit fontScale="90000"/>
          </a:bodyPr>
          <a:lstStyle/>
          <a:p>
            <a:pPr algn="l"/>
            <a:r>
              <a:rPr lang="en-US" u="sng"/>
              <a:t>Oscilloscope</a:t>
            </a:r>
            <a:r>
              <a:rPr lang="en-US"/>
              <a:t> </a:t>
            </a:r>
            <a:r>
              <a:rPr lang="en-US" u="sng"/>
              <a:t>Function</a:t>
            </a:r>
            <a:r>
              <a:rPr lang="en-US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915400" cy="5715000"/>
          </a:xfrm>
        </p:spPr>
        <p:txBody>
          <a:bodyPr/>
          <a:lstStyle/>
          <a:p>
            <a:r>
              <a:rPr lang="en-US" sz="2800"/>
              <a:t>By using the oscilloscope function, the graphical representation for each parameter can be drawn.</a:t>
            </a:r>
          </a:p>
          <a:p>
            <a:r>
              <a:rPr lang="en-US" sz="2800"/>
              <a:t>To use the function go to </a:t>
            </a:r>
            <a:r>
              <a:rPr lang="en-US" sz="2800" b="1"/>
              <a:t>Diagnostics</a:t>
            </a:r>
            <a:r>
              <a:rPr lang="en-US" sz="2800">
                <a:sym typeface="Wingdings" pitchFamily="2" charset="2"/>
              </a:rPr>
              <a:t></a:t>
            </a:r>
            <a:r>
              <a:rPr lang="en-US" sz="2800" b="1">
                <a:sym typeface="Wingdings" pitchFamily="2" charset="2"/>
              </a:rPr>
              <a:t> Oscilloscope.</a:t>
            </a:r>
          </a:p>
          <a:p>
            <a:r>
              <a:rPr lang="en-US" sz="2800">
                <a:sym typeface="Wingdings" pitchFamily="2" charset="2"/>
              </a:rPr>
              <a:t>Graphs can be viewed for single device or multiple devices by clicking the </a:t>
            </a:r>
            <a:r>
              <a:rPr lang="en-US" sz="2800" b="1">
                <a:sym typeface="Wingdings" pitchFamily="2" charset="2"/>
              </a:rPr>
              <a:t>Signal</a:t>
            </a:r>
            <a:r>
              <a:rPr lang="en-US" sz="2800">
                <a:sym typeface="Wingdings" pitchFamily="2" charset="2"/>
              </a:rPr>
              <a:t> option.</a:t>
            </a:r>
            <a:endParaRPr lang="en-US" sz="2800"/>
          </a:p>
          <a:p>
            <a:r>
              <a:rPr lang="en-US" sz="2800"/>
              <a:t>Three types of triggering can be used for plotting the graph. They are Automatic, Manual and Signal trigger.</a:t>
            </a:r>
          </a:p>
          <a:p>
            <a:r>
              <a:rPr lang="en-US" sz="2800"/>
              <a:t>After selecting  trigger option, the graph is plotted as shown in the figure below.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4953000" cy="411162"/>
          </a:xfrm>
        </p:spPr>
        <p:txBody>
          <a:bodyPr>
            <a:noAutofit/>
          </a:bodyPr>
          <a:lstStyle/>
          <a:p>
            <a:pPr algn="l"/>
            <a:r>
              <a:rPr lang="en-US" sz="3200" u="sng"/>
              <a:t>Oscilloscope</a:t>
            </a:r>
            <a:r>
              <a:rPr lang="en-US" sz="3200"/>
              <a:t> </a:t>
            </a:r>
            <a:r>
              <a:rPr lang="en-US" sz="3200" u="sng"/>
              <a:t>Model</a:t>
            </a:r>
            <a:r>
              <a:rPr lang="en-US" sz="3200"/>
              <a:t> </a:t>
            </a:r>
            <a:r>
              <a:rPr lang="en-US" sz="3200" u="sng"/>
              <a:t>Graph</a:t>
            </a:r>
            <a:r>
              <a:rPr lang="en-US" sz="3200"/>
              <a:t>:</a:t>
            </a:r>
          </a:p>
        </p:txBody>
      </p:sp>
      <p:pic>
        <p:nvPicPr>
          <p:cNvPr id="4" name="Content Placeholder 3" descr="Capture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733425"/>
            <a:ext cx="7962161" cy="4554415"/>
          </a:xfrm>
        </p:spPr>
      </p:pic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887828974"/>
              </p:ext>
            </p:extLst>
          </p:nvPr>
        </p:nvSpPr>
        <p:spPr>
          <a:xfrm>
            <a:off x="247650" y="5619750"/>
            <a:ext cx="69711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Inference</a:t>
            </a:r>
            <a:r>
              <a:rPr lang="en-US"/>
              <a:t>: For diagnosis and predictive Maintenance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520410793"/>
              </p:ext>
            </p:extLst>
          </p:nvPr>
        </p:nvSpPr>
        <p:spPr/>
        <p:txBody>
          <a:bodyPr/>
          <a:lstStyle/>
          <a:p>
            <a:pPr algn="l"/>
            <a:r>
              <a:rPr lang="en-US" sz="3600" b="1"/>
              <a:t>Synopsis</a:t>
            </a:r>
            <a:r>
              <a:rPr lang="en-US"/>
              <a:t>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  <p:extLst>
              <p:ext uri="{D42A27DB-BD31-4B8C-83A1-F6EECF244321}">
                <p14:modId xmlns:p14="http://schemas.microsoft.com/office/powerpoint/2010/main" val="4120375723"/>
              </p:ext>
            </p:extLst>
          </p:nvPr>
        </p:nvSpPr>
        <p:spPr>
          <a:xfrm>
            <a:off x="428625" y="1552575"/>
            <a:ext cx="4038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/>
              <a:t>Tirupati:</a:t>
            </a:r>
          </a:p>
          <a:p>
            <a:r>
              <a:rPr lang="en-US" sz="2400"/>
              <a:t>Comparison between Tirupati and MMN shaftless drives.</a:t>
            </a:r>
            <a:endParaRPr sz="2400"/>
          </a:p>
          <a:p>
            <a:r>
              <a:rPr lang="en-US" sz="2400"/>
              <a:t>Tirupati Drive Configuration</a:t>
            </a:r>
          </a:p>
          <a:p>
            <a:r>
              <a:rPr lang="en-US" sz="2400"/>
              <a:t>Motion Logic Controller</a:t>
            </a:r>
          </a:p>
          <a:p>
            <a:r>
              <a:rPr lang="en-US" sz="2400"/>
              <a:t>Device Status</a:t>
            </a:r>
          </a:p>
          <a:p>
            <a:r>
              <a:rPr lang="en-US" sz="2400"/>
              <a:t>Parking Axis</a:t>
            </a:r>
          </a:p>
          <a:p>
            <a:r>
              <a:rPr lang="en-US" sz="2400"/>
              <a:t>Parameter Monitoring</a:t>
            </a:r>
          </a:p>
          <a:p>
            <a:r>
              <a:rPr lang="en-US" sz="2400"/>
              <a:t>Oscilloscope </a:t>
            </a:r>
          </a:p>
          <a:p>
            <a:endParaRPr lang="en-US" sz="200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  <p:extLst>
              <p:ext uri="{D42A27DB-BD31-4B8C-83A1-F6EECF244321}">
                <p14:modId xmlns:p14="http://schemas.microsoft.com/office/powerpoint/2010/main" val="4276091153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/>
              <a:t>MMN Chennai:</a:t>
            </a:r>
            <a:endParaRPr lang="en-US" sz="2400"/>
          </a:p>
          <a:p>
            <a:r>
              <a:rPr lang="en-US" sz="2400"/>
              <a:t>Comparison between MMN A and MMN B/C press.</a:t>
            </a:r>
            <a:endParaRPr sz="2400"/>
          </a:p>
          <a:p>
            <a:r>
              <a:rPr lang="en-US" sz="2400"/>
              <a:t>MMN A Configuration</a:t>
            </a:r>
          </a:p>
          <a:p>
            <a:r>
              <a:rPr lang="en-US" sz="2400"/>
              <a:t>Drive Specification.</a:t>
            </a:r>
          </a:p>
          <a:p>
            <a:r>
              <a:rPr lang="en-US" sz="2400"/>
              <a:t>Software</a:t>
            </a:r>
          </a:p>
          <a:p>
            <a:r>
              <a:rPr lang="en-US" sz="2400"/>
              <a:t>Parameter Backup</a:t>
            </a:r>
          </a:p>
          <a:p>
            <a:r>
              <a:rPr lang="en-US" sz="2400"/>
              <a:t>OFC intensity adjustment</a:t>
            </a:r>
          </a:p>
          <a:p>
            <a:r>
              <a:rPr sz="2400"/>
              <a:t>Encoder oscilloscope Function</a:t>
            </a:r>
          </a:p>
          <a:p>
            <a:endParaRPr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8896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853761663"/>
              </p:ext>
            </p:extLst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442676515"/>
              </p:ext>
            </p:extLst>
          </p:nvPr>
        </p:nvSpPr>
        <p:spPr/>
        <p:txBody>
          <a:bodyPr/>
          <a:lstStyle/>
          <a:p>
            <a:r>
              <a:rPr lang="en-US"/>
              <a:t>MMN A press: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extLst>
              <p:ext uri="{D42A27DB-BD31-4B8C-83A1-F6EECF244321}">
                <p14:modId xmlns:p14="http://schemas.microsoft.com/office/powerpoint/2010/main" val="2261205059"/>
              </p:ext>
            </p:extLst>
          </p:nvPr>
        </p:nvSpPr>
        <p:spPr>
          <a:xfrm>
            <a:off x="304800" y="2182094"/>
            <a:ext cx="4040188" cy="39512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err="1"/>
              <a:t>Indradrive</a:t>
            </a:r>
            <a:r>
              <a:rPr lang="en-US"/>
              <a:t>(Common DC bus)</a:t>
            </a:r>
          </a:p>
          <a:p>
            <a:r>
              <a:rPr lang="en-US" err="1"/>
              <a:t>Syntop</a:t>
            </a:r>
            <a:r>
              <a:rPr lang="en-US"/>
              <a:t> 13 V8</a:t>
            </a:r>
          </a:p>
          <a:p>
            <a:r>
              <a:rPr lang="en-US"/>
              <a:t>No guide motor drives.</a:t>
            </a:r>
          </a:p>
          <a:p>
            <a:r>
              <a:rPr lang="en-US"/>
              <a:t>Firmware V13 is used in PPC-R</a:t>
            </a:r>
          </a:p>
          <a:p>
            <a:r>
              <a:rPr lang="en-US"/>
              <a:t>LED display with operation controls.</a:t>
            </a:r>
          </a:p>
          <a:p>
            <a:r>
              <a:rPr lang="en-US"/>
              <a:t>Folder RTF motor drive  changed to balloon shaftless cabinet.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extLst>
              <p:ext uri="{D42A27DB-BD31-4B8C-83A1-F6EECF244321}">
                <p14:modId xmlns:p14="http://schemas.microsoft.com/office/powerpoint/2010/main" val="2376762737"/>
              </p:ext>
            </p:extLst>
          </p:nvPr>
        </p:nvSpPr>
        <p:spPr/>
        <p:txBody>
          <a:bodyPr/>
          <a:lstStyle/>
          <a:p>
            <a:r>
              <a:rPr lang="en-US"/>
              <a:t>MMN B/C press: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extLst>
              <p:ext uri="{D42A27DB-BD31-4B8C-83A1-F6EECF244321}">
                <p14:modId xmlns:p14="http://schemas.microsoft.com/office/powerpoint/2010/main" val="3856529291"/>
              </p:ext>
            </p:extLst>
          </p:nvPr>
        </p:nvSpPr>
        <p:spPr>
          <a:xfrm>
            <a:off x="4645025" y="2174875"/>
            <a:ext cx="4308105" cy="39512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DKR drive (No common DC bus)</a:t>
            </a:r>
          </a:p>
          <a:p>
            <a:r>
              <a:rPr lang="en-US" err="1"/>
              <a:t>Syntop</a:t>
            </a:r>
            <a:r>
              <a:rPr lang="en-US"/>
              <a:t> 6 v15</a:t>
            </a:r>
          </a:p>
          <a:p>
            <a:r>
              <a:rPr lang="en-US"/>
              <a:t>Guide motor drives deactivated.</a:t>
            </a:r>
          </a:p>
          <a:p>
            <a:r>
              <a:rPr lang="en-US"/>
              <a:t>Firmware V8 is used in PPC-R.</a:t>
            </a:r>
          </a:p>
          <a:p>
            <a:r>
              <a:rPr lang="en-US"/>
              <a:t>Only Error code display.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6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7391400" cy="487362"/>
          </a:xfrm>
        </p:spPr>
        <p:txBody>
          <a:bodyPr>
            <a:normAutofit fontScale="90000"/>
          </a:bodyPr>
          <a:lstStyle/>
          <a:p>
            <a:pPr algn="l"/>
            <a:r>
              <a:rPr lang="en-US" u="sng"/>
              <a:t>MMN</a:t>
            </a:r>
            <a:r>
              <a:rPr lang="en-US"/>
              <a:t> </a:t>
            </a:r>
            <a:r>
              <a:rPr lang="en-US" u="sng"/>
              <a:t>Shaftless</a:t>
            </a:r>
            <a:r>
              <a:rPr lang="en-US"/>
              <a:t> </a:t>
            </a:r>
            <a:r>
              <a:rPr lang="en-US" u="sng"/>
              <a:t>system: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083" y="1876425"/>
            <a:ext cx="8860486" cy="3337463"/>
          </a:xfrm>
          <a:prstGeom prst="rect">
            <a:avLst/>
          </a:prstGeom>
        </p:spPr>
      </p:pic>
      <p:sp>
        <p:nvSpPr>
          <p:cNvPr id="7" name="TextBox 6"/>
          <p:cNvSpPr txBox="1"/>
          <p:nvPr>
            <p:extLst>
              <p:ext uri="{D42A27DB-BD31-4B8C-83A1-F6EECF244321}">
                <p14:modId xmlns:p14="http://schemas.microsoft.com/office/powerpoint/2010/main" val="697456978"/>
              </p:ext>
            </p:extLst>
          </p:nvPr>
        </p:nvSpPr>
        <p:spPr>
          <a:xfrm>
            <a:off x="28596" y="1133475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PPC-R Primary Link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775368403"/>
              </p:ext>
            </p:extLst>
          </p:nvPr>
        </p:nvSpPr>
        <p:spPr>
          <a:xfrm>
            <a:off x="-991342" y="123825"/>
            <a:ext cx="4512587" cy="271329"/>
          </a:xfrm>
        </p:spPr>
        <p:txBody>
          <a:bodyPr>
            <a:noAutofit/>
          </a:bodyPr>
          <a:lstStyle/>
          <a:p>
            <a:r>
              <a:rPr lang="en-US" sz="2800" u="sng"/>
              <a:t>Drive</a:t>
            </a:r>
            <a:r>
              <a:rPr lang="en-US" sz="2800"/>
              <a:t> </a:t>
            </a:r>
            <a:r>
              <a:rPr lang="en-US" sz="2800" u="sng"/>
              <a:t>Inner</a:t>
            </a:r>
            <a:r>
              <a:rPr lang="en-US" sz="2800"/>
              <a:t> </a:t>
            </a:r>
            <a:r>
              <a:rPr lang="en-US" sz="2800" u="sng"/>
              <a:t>Loop</a:t>
            </a:r>
            <a:r>
              <a:rPr lang="en-US" sz="2800"/>
              <a:t>: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691" y="498764"/>
            <a:ext cx="9264916" cy="635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0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25" y="439738"/>
            <a:ext cx="9029670" cy="535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58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54" y="419716"/>
            <a:ext cx="8853843" cy="56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56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apture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6850" y="38100"/>
            <a:ext cx="6066439" cy="67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98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152" y="342900"/>
            <a:ext cx="5829662" cy="588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72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56289209"/>
              </p:ext>
            </p:extLst>
          </p:nvPr>
        </p:nvSpPr>
        <p:spPr/>
        <p:txBody>
          <a:bodyPr/>
          <a:lstStyle/>
          <a:p>
            <a:pPr algn="l"/>
            <a:r>
              <a:rPr lang="en-US" u="sng"/>
              <a:t>Supply Units</a:t>
            </a:r>
            <a:r>
              <a:rPr lang="en-US"/>
              <a:t>:</a:t>
            </a:r>
          </a:p>
        </p:txBody>
      </p:sp>
      <p:pic>
        <p:nvPicPr>
          <p:cNvPr id="4" name="Picture 4" descr="Capture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" y="1962150"/>
            <a:ext cx="8381190" cy="39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3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609249892"/>
              </p:ext>
            </p:extLst>
          </p:nvPr>
        </p:nvSpPr>
        <p:spPr>
          <a:xfrm>
            <a:off x="104775" y="180975"/>
            <a:ext cx="5599591" cy="410593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/>
              <a:t>Type Plate:</a:t>
            </a:r>
          </a:p>
        </p:txBody>
      </p:sp>
      <p:pic>
        <p:nvPicPr>
          <p:cNvPr id="4" name="Picture 4" descr="Capture4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1713" y="590550"/>
            <a:ext cx="6834512" cy="62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33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3210" y="233363"/>
            <a:ext cx="6029540" cy="633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2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995464040"/>
              </p:ext>
            </p:extLst>
          </p:nvPr>
        </p:nvSpPr>
        <p:spPr>
          <a:xfrm>
            <a:off x="571500" y="73864"/>
            <a:ext cx="8229600" cy="1143000"/>
          </a:xfrm>
        </p:spPr>
        <p:txBody>
          <a:bodyPr>
            <a:normAutofit/>
          </a:bodyPr>
          <a:lstStyle/>
          <a:p>
            <a:r>
              <a:rPr lang="en-US"/>
              <a:t>Comparison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extLst>
              <p:ext uri="{D42A27DB-BD31-4B8C-83A1-F6EECF244321}">
                <p14:modId xmlns:p14="http://schemas.microsoft.com/office/powerpoint/2010/main" val="2983322371"/>
              </p:ext>
            </p:extLst>
          </p:nvPr>
        </p:nvSpPr>
        <p:spPr>
          <a:xfrm>
            <a:off x="97466" y="1209675"/>
            <a:ext cx="4468090" cy="52324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/>
              <a:t>                  Tirupati</a:t>
            </a:r>
            <a:endParaRPr lang="en-US"/>
          </a:p>
          <a:p>
            <a:pPr marL="0" indent="0">
              <a:buNone/>
            </a:pPr>
            <a:r>
              <a:rPr lang="en-US" sz="2400" b="1"/>
              <a:t>Hardware:</a:t>
            </a:r>
            <a:endParaRPr sz="2400"/>
          </a:p>
          <a:p>
            <a:r>
              <a:rPr lang="en-US" sz="2400"/>
              <a:t>Single MLC is used to control all the drives in the Press.</a:t>
            </a:r>
          </a:p>
          <a:p>
            <a:r>
              <a:rPr lang="en-US" sz="2400"/>
              <a:t>Sercos3 communication protocol is used(Ethernet).</a:t>
            </a:r>
          </a:p>
          <a:p>
            <a:r>
              <a:rPr lang="en-US" sz="2400"/>
              <a:t>Dual axes inverter is used for Infeed and Drag motor.</a:t>
            </a:r>
          </a:p>
          <a:p>
            <a:r>
              <a:rPr lang="en-US" sz="2400"/>
              <a:t>Parking Axis is used for deactivating drives.</a:t>
            </a:r>
          </a:p>
          <a:p>
            <a:pPr marL="0" indent="0">
              <a:buNone/>
            </a:pPr>
            <a:endParaRPr lang="en-US" sz="2400" b="1"/>
          </a:p>
          <a:p>
            <a:pPr marL="0" indent="0">
              <a:buNone/>
            </a:pPr>
            <a:r>
              <a:rPr lang="en-US" sz="2400" b="1"/>
              <a:t>Software:</a:t>
            </a:r>
            <a:endParaRPr sz="2400"/>
          </a:p>
          <a:p>
            <a:r>
              <a:rPr lang="en-US" sz="2400" err="1"/>
              <a:t>Indraworks</a:t>
            </a: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  <p:extLst>
              <p:ext uri="{D42A27DB-BD31-4B8C-83A1-F6EECF244321}">
                <p14:modId xmlns:p14="http://schemas.microsoft.com/office/powerpoint/2010/main" val="3700196044"/>
              </p:ext>
            </p:extLst>
          </p:nvPr>
        </p:nvSpPr>
        <p:spPr>
          <a:xfrm>
            <a:off x="4568824" y="1152525"/>
            <a:ext cx="4683403" cy="54117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/>
              <a:t>MMN Chennai</a:t>
            </a:r>
          </a:p>
          <a:p>
            <a:pPr marL="0" indent="0">
              <a:buNone/>
            </a:pPr>
            <a:r>
              <a:rPr lang="en-US" sz="2400" b="1"/>
              <a:t>Hardware:</a:t>
            </a:r>
          </a:p>
          <a:p>
            <a:r>
              <a:rPr lang="en-US" sz="2400"/>
              <a:t>Each tower consists of a PPC-R which control the drives of that particular tower only.</a:t>
            </a:r>
          </a:p>
          <a:p>
            <a:r>
              <a:rPr lang="en-US" sz="2400"/>
              <a:t>Sercos2 communication protocol is used(OFC).</a:t>
            </a:r>
          </a:p>
          <a:p>
            <a:r>
              <a:rPr lang="en-US" sz="2400"/>
              <a:t>Only single axis inverter is used for all motors.</a:t>
            </a:r>
          </a:p>
          <a:p>
            <a:r>
              <a:rPr lang="en-US" sz="2400"/>
              <a:t>Deactivation is done through </a:t>
            </a:r>
            <a:r>
              <a:rPr lang="en-US" sz="2400" err="1"/>
              <a:t>syntop</a:t>
            </a:r>
            <a:r>
              <a:rPr lang="en-US" sz="2400"/>
              <a:t>.</a:t>
            </a:r>
          </a:p>
          <a:p>
            <a:pPr marL="0" indent="0">
              <a:buNone/>
            </a:pPr>
            <a:r>
              <a:rPr lang="en-US" sz="2400" b="1"/>
              <a:t>Software:</a:t>
            </a:r>
          </a:p>
          <a:p>
            <a:r>
              <a:rPr lang="en-US" sz="2400" err="1"/>
              <a:t>Syntop</a:t>
            </a:r>
            <a:r>
              <a:rPr lang="en-US" sz="2400"/>
              <a:t> 13 v8,Indraworks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7266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25" y="714375"/>
            <a:ext cx="8983437" cy="564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62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056218851"/>
              </p:ext>
            </p:extLst>
          </p:nvPr>
        </p:nvSpPr>
        <p:spPr>
          <a:xfrm>
            <a:off x="133350" y="66675"/>
            <a:ext cx="7772400" cy="754380"/>
          </a:xfrm>
        </p:spPr>
        <p:txBody>
          <a:bodyPr>
            <a:normAutofit fontScale="90000"/>
          </a:bodyPr>
          <a:lstStyle/>
          <a:p>
            <a:pPr algn="l"/>
            <a:r>
              <a:rPr lang="en-US" u="sng"/>
              <a:t>Drive</a:t>
            </a:r>
            <a:r>
              <a:rPr lang="en-US"/>
              <a:t> </a:t>
            </a:r>
            <a:r>
              <a:rPr lang="en-US" u="sng"/>
              <a:t>basic</a:t>
            </a:r>
            <a:r>
              <a:rPr lang="en-US"/>
              <a:t> </a:t>
            </a:r>
            <a:r>
              <a:rPr lang="en-US" u="sng"/>
              <a:t>Configuration</a:t>
            </a:r>
            <a:r>
              <a:rPr lang="en-US"/>
              <a:t>: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841940306"/>
              </p:ext>
            </p:extLst>
          </p:nvPr>
        </p:nvSpPr>
        <p:spPr>
          <a:xfrm>
            <a:off x="228600" y="1143000"/>
            <a:ext cx="8686800" cy="5410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drive basically consists of three sections. They are,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Power section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Control section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Firmware section</a:t>
            </a:r>
          </a:p>
          <a:p>
            <a:pPr marL="628650" indent="-571500"/>
            <a:r>
              <a:rPr lang="en-US"/>
              <a:t>Features of new MMN drives,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SERCOS II(optic </a:t>
            </a:r>
            <a:r>
              <a:rPr lang="en-US" err="1"/>
              <a:t>fibre</a:t>
            </a:r>
            <a:r>
              <a:rPr lang="en-US"/>
              <a:t>)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LCD display  with controls.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Common DC bus </a:t>
            </a:r>
          </a:p>
          <a:p>
            <a:pPr marL="1028700" lvl="1" indent="-571500">
              <a:buFont typeface="+mj-lt"/>
              <a:buAutoNum type="romanUcPeriod"/>
            </a:pPr>
            <a:endParaRPr lang="en-US"/>
          </a:p>
          <a:p>
            <a:pPr marL="628650" indent="-571500"/>
            <a:endParaRPr lang="en-US"/>
          </a:p>
          <a:p>
            <a:pPr marL="628650" indent="-571500"/>
            <a:endParaRPr lang="en-US"/>
          </a:p>
          <a:p>
            <a:pPr marL="1028700" lvl="1" indent="-571500">
              <a:buNone/>
            </a:pP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065661588"/>
              </p:ext>
            </p:extLst>
          </p:nvPr>
        </p:nvSpPr>
        <p:spPr>
          <a:xfrm>
            <a:off x="95250" y="-8572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u="sng"/>
              <a:t>Power Section Types:</a:t>
            </a:r>
          </a:p>
        </p:txBody>
      </p:sp>
      <p:pic>
        <p:nvPicPr>
          <p:cNvPr id="8" name="Picture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868" y="1024612"/>
            <a:ext cx="7545531" cy="52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39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G-20170623-WA0030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9030" y="231710"/>
            <a:ext cx="4687269" cy="624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52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417161317"/>
              </p:ext>
            </p:extLst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u="sng"/>
              <a:t>HMS01 Drive:</a:t>
            </a:r>
          </a:p>
        </p:txBody>
      </p:sp>
      <p:pic>
        <p:nvPicPr>
          <p:cNvPr id="4" name="Picture 4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25" y="1457325"/>
            <a:ext cx="8725814" cy="3018962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397185895"/>
              </p:ext>
            </p:extLst>
          </p:nvPr>
        </p:nvSpPr>
        <p:spPr>
          <a:xfrm>
            <a:off x="752475" y="5057775"/>
            <a:ext cx="76377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Drives are mainly used for achieving speed and phase synchronization. </a:t>
            </a:r>
          </a:p>
        </p:txBody>
      </p:sp>
    </p:spTree>
    <p:extLst>
      <p:ext uri="{BB962C8B-B14F-4D97-AF65-F5344CB8AC3E}">
        <p14:creationId xmlns:p14="http://schemas.microsoft.com/office/powerpoint/2010/main" val="2697787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314344685"/>
              </p:ext>
            </p:extLst>
          </p:nvPr>
        </p:nvSpPr>
        <p:spPr>
          <a:xfrm>
            <a:off x="76200" y="0"/>
            <a:ext cx="3701912" cy="443837"/>
          </a:xfrm>
        </p:spPr>
        <p:txBody>
          <a:bodyPr>
            <a:noAutofit/>
          </a:bodyPr>
          <a:lstStyle/>
          <a:p>
            <a:pPr algn="l"/>
            <a:r>
              <a:rPr lang="en-US" sz="3600"/>
              <a:t>Type Code:</a:t>
            </a:r>
          </a:p>
        </p:txBody>
      </p:sp>
      <p:pic>
        <p:nvPicPr>
          <p:cNvPr id="4" name="Picture 4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9050" y="469900"/>
            <a:ext cx="7366956" cy="63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2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285724413"/>
              </p:ext>
            </p:extLst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u="sng"/>
              <a:t>HMS power section: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825" y="1630941"/>
            <a:ext cx="8355980" cy="46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9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748717830"/>
              </p:ext>
            </p:extLst>
          </p:nvPr>
        </p:nvSpPr>
        <p:spPr>
          <a:xfrm>
            <a:off x="133350" y="-76200"/>
            <a:ext cx="8229600" cy="1143000"/>
          </a:xfrm>
        </p:spPr>
        <p:txBody>
          <a:bodyPr/>
          <a:lstStyle/>
          <a:p>
            <a:pPr algn="l"/>
            <a:r>
              <a:rPr lang="en-US" u="sng"/>
              <a:t>Control Section:</a:t>
            </a:r>
          </a:p>
        </p:txBody>
      </p:sp>
      <p:pic>
        <p:nvPicPr>
          <p:cNvPr id="4" name="Picture 4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75" y="1058863"/>
            <a:ext cx="9040673" cy="519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48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9167" y="-33818"/>
            <a:ext cx="7528264" cy="68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13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apture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525" y="-41337"/>
            <a:ext cx="8454315" cy="64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828558333"/>
              </p:ext>
            </p:extLst>
          </p:nvPr>
        </p:nvSpPr>
        <p:spPr>
          <a:xfrm>
            <a:off x="66675" y="161925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u="sng"/>
              <a:t>Rexroth</a:t>
            </a:r>
            <a:r>
              <a:rPr lang="en-US" sz="3600"/>
              <a:t> </a:t>
            </a:r>
            <a:r>
              <a:rPr lang="en-US" sz="3600" u="sng"/>
              <a:t>Shaftless</a:t>
            </a:r>
            <a:r>
              <a:rPr lang="en-US" sz="3600"/>
              <a:t> </a:t>
            </a:r>
            <a:r>
              <a:rPr lang="en-US" sz="3600" u="sng"/>
              <a:t>Drive</a:t>
            </a:r>
            <a:r>
              <a:rPr lang="en-US" sz="3600"/>
              <a:t> </a:t>
            </a:r>
            <a:r>
              <a:rPr lang="en-US" sz="3600" u="sng"/>
              <a:t>System</a:t>
            </a:r>
            <a:r>
              <a:rPr lang="en-US" sz="3600"/>
              <a:t>-</a:t>
            </a:r>
            <a:r>
              <a:rPr lang="en-US" sz="3600" u="sng"/>
              <a:t>Tirupati</a:t>
            </a:r>
            <a:r>
              <a:rPr lang="en-US" sz="3600"/>
              <a:t> </a:t>
            </a:r>
            <a:r>
              <a:rPr lang="en-US" sz="3600" u="sng"/>
              <a:t>Press</a:t>
            </a:r>
            <a:r>
              <a:rPr lang="en-US" sz="3600"/>
              <a:t>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4114525583"/>
              </p:ext>
            </p:extLst>
          </p:nvPr>
        </p:nvSpPr>
        <p:spPr>
          <a:xfrm>
            <a:off x="95250" y="1257300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 Tirupati Press, the </a:t>
            </a:r>
            <a:r>
              <a:rPr lang="en-US" err="1"/>
              <a:t>shaftless</a:t>
            </a:r>
            <a:r>
              <a:rPr lang="en-US"/>
              <a:t> technology is based upon Motion Logic Controller(MLC). </a:t>
            </a:r>
          </a:p>
          <a:p>
            <a:r>
              <a:rPr lang="en-US"/>
              <a:t>The MLC acts as Master and the drives act as slaves.</a:t>
            </a:r>
          </a:p>
          <a:p>
            <a:r>
              <a:rPr lang="en-US"/>
              <a:t>The main features of this MLC system include,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SERCOS III-master slave interface(LAN cables)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8MB RAM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Intel Celeron M with 1.0GHZ processor	 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ap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7725" y="101600"/>
            <a:ext cx="7727195" cy="665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00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4993" y="419100"/>
            <a:ext cx="5812691" cy="58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28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/>
              <a:t>Softwares</a:t>
            </a:r>
            <a:r>
              <a:rPr lang="en-US"/>
              <a:t> </a:t>
            </a:r>
            <a:r>
              <a:rPr lang="en-US" u="sng"/>
              <a:t>Used</a:t>
            </a:r>
            <a:r>
              <a:rPr lang="en-US"/>
              <a:t>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186288458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Software used are as follows,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err="1"/>
              <a:t>Syntop</a:t>
            </a:r>
            <a:r>
              <a:rPr lang="en-US"/>
              <a:t> 13 V8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/>
              <a:t>Indra works</a:t>
            </a:r>
          </a:p>
          <a:p>
            <a:pPr marL="628650" indent="-571500"/>
            <a:r>
              <a:rPr lang="en-US"/>
              <a:t>Parameters can be viewed and downloaded using </a:t>
            </a:r>
            <a:r>
              <a:rPr lang="en-US" err="1"/>
              <a:t>syntop</a:t>
            </a:r>
            <a:r>
              <a:rPr lang="en-US"/>
              <a:t> 13 s/w.</a:t>
            </a:r>
          </a:p>
          <a:p>
            <a:pPr marL="628650" indent="-571500"/>
            <a:r>
              <a:rPr lang="en-US"/>
              <a:t>Oscilloscope function is done using Indra works s/w.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982847693"/>
              </p:ext>
            </p:extLst>
          </p:nvPr>
        </p:nvSpPr>
        <p:spPr>
          <a:xfrm>
            <a:off x="457200" y="274638"/>
            <a:ext cx="7391400" cy="563562"/>
          </a:xfrm>
        </p:spPr>
        <p:txBody>
          <a:bodyPr>
            <a:normAutofit fontScale="90000"/>
          </a:bodyPr>
          <a:lstStyle/>
          <a:p>
            <a:pPr algn="l"/>
            <a:r>
              <a:rPr lang="en-US" u="sng"/>
              <a:t>Parameter Backup</a:t>
            </a:r>
            <a:r>
              <a:rPr lang="en-US"/>
              <a:t>: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/>
              <a:t>Open and configure SCP configurator for respective PPC-R.</a:t>
            </a:r>
          </a:p>
          <a:p>
            <a:r>
              <a:rPr lang="en-US"/>
              <a:t>Once configured, directly connect to Motion Control. Thus, online connection is established.</a:t>
            </a:r>
          </a:p>
          <a:p>
            <a:r>
              <a:rPr lang="en-US"/>
              <a:t>Then use the option Load/save parameter to upload/download the parameters from PPC-R.</a:t>
            </a:r>
          </a:p>
          <a:p>
            <a:r>
              <a:rPr lang="en-US"/>
              <a:t>You can download S/P parameters individually.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53200" cy="563562"/>
          </a:xfrm>
        </p:spPr>
        <p:txBody>
          <a:bodyPr>
            <a:normAutofit fontScale="90000"/>
          </a:bodyPr>
          <a:lstStyle/>
          <a:p>
            <a:pPr algn="l"/>
            <a:r>
              <a:rPr lang="en-US" u="sng"/>
              <a:t>SCP</a:t>
            </a:r>
            <a:r>
              <a:rPr lang="en-US"/>
              <a:t> </a:t>
            </a:r>
            <a:r>
              <a:rPr lang="en-US" u="sng"/>
              <a:t>configurator</a:t>
            </a:r>
            <a:r>
              <a:rPr lang="en-US"/>
              <a:t>: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r="40064" b="33754"/>
          <a:stretch>
            <a:fillRect/>
          </a:stretch>
        </p:blipFill>
        <p:spPr bwMode="auto">
          <a:xfrm>
            <a:off x="381000" y="1143000"/>
            <a:ext cx="8282675" cy="514685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76763947"/>
              </p:ext>
            </p:extLst>
          </p:nvPr>
        </p:nvSpPr>
        <p:spPr>
          <a:xfrm>
            <a:off x="-438478" y="190500"/>
            <a:ext cx="6382112" cy="475488"/>
          </a:xfrm>
        </p:spPr>
        <p:txBody>
          <a:bodyPr>
            <a:noAutofit/>
          </a:bodyPr>
          <a:lstStyle/>
          <a:p>
            <a:r>
              <a:rPr lang="en-US" sz="3200" u="sng"/>
              <a:t>Optic</a:t>
            </a:r>
            <a:r>
              <a:rPr lang="en-US" sz="3200"/>
              <a:t> </a:t>
            </a:r>
            <a:r>
              <a:rPr lang="en-US" sz="3200" u="sng"/>
              <a:t>Fibre</a:t>
            </a:r>
            <a:r>
              <a:rPr lang="en-US" sz="3200"/>
              <a:t> </a:t>
            </a:r>
            <a:r>
              <a:rPr lang="en-US" sz="3200" u="sng"/>
              <a:t>Intensity</a:t>
            </a:r>
            <a:r>
              <a:rPr lang="en-US" sz="3200"/>
              <a:t> </a:t>
            </a:r>
            <a:r>
              <a:rPr lang="en-US" sz="3200" u="sng"/>
              <a:t>adjustment</a:t>
            </a:r>
            <a:r>
              <a:rPr lang="en-US" sz="3200"/>
              <a:t>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  <p:extLst>
              <p:ext uri="{D42A27DB-BD31-4B8C-83A1-F6EECF244321}">
                <p14:modId xmlns:p14="http://schemas.microsoft.com/office/powerpoint/2010/main" val="2134833137"/>
              </p:ext>
            </p:extLst>
          </p:nvPr>
        </p:nvSpPr>
        <p:spPr>
          <a:xfrm>
            <a:off x="5110081" y="2046270"/>
            <a:ext cx="4038600" cy="3951471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t>1. press and hold both esc and enter key for 8 seconds</a:t>
            </a:r>
            <a:endParaRPr lang="en-US"/>
          </a:p>
          <a:p>
            <a:pPr marL="0" indent="0">
              <a:buNone/>
            </a:pPr>
            <a:r>
              <a:t>2.Press up arrow. command screen will appear</a:t>
            </a:r>
          </a:p>
          <a:p>
            <a:pPr marL="0" indent="0">
              <a:buNone/>
            </a:pPr>
            <a:r>
              <a:t>3. Press Enter</a:t>
            </a:r>
          </a:p>
          <a:p>
            <a:pPr marL="0" indent="0">
              <a:buNone/>
            </a:pPr>
            <a:r>
              <a:t>4.Press Up arrow. 2.2 screen will appear</a:t>
            </a:r>
          </a:p>
          <a:p>
            <a:pPr marL="0" indent="0">
              <a:buNone/>
            </a:pPr>
            <a:r>
              <a:t>5.Press Enter. </a:t>
            </a:r>
            <a:r>
              <a:rPr b="1"/>
              <a:t>P4027</a:t>
            </a:r>
            <a:r>
              <a:t> will appear. Press enter</a:t>
            </a:r>
          </a:p>
          <a:p>
            <a:pPr marL="0" indent="0">
              <a:buNone/>
            </a:pPr>
            <a:r>
              <a:t>6. default setting will be 15..30m</a:t>
            </a:r>
          </a:p>
          <a:p>
            <a:pPr marL="0" indent="0">
              <a:buNone/>
            </a:pPr>
            <a:r>
              <a:t>7. Press up or down button to increase or decrease</a:t>
            </a:r>
          </a:p>
          <a:p>
            <a:pPr marL="0" indent="0">
              <a:buNone/>
            </a:pPr>
            <a:r>
              <a:t>8. Highest value is &gt;45m. </a:t>
            </a:r>
            <a:br>
              <a:rPr lang="en-US">
                <a:latin typeface="+mn-ea"/>
                <a:cs typeface="+mn-ea"/>
              </a:rPr>
            </a:br>
            <a:r>
              <a:t>So once the range is selected press enter.</a:t>
            </a:r>
          </a:p>
          <a:p>
            <a:pPr marL="0" indent="0">
              <a:buNone/>
            </a:pPr>
            <a:r>
              <a:t>9.Press esc to main screen</a:t>
            </a:r>
          </a:p>
          <a:p>
            <a:endParaRPr lang="en-US"/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25303" r="29521" b="32504"/>
          <a:stretch>
            <a:fillRect/>
          </a:stretch>
        </p:blipFill>
        <p:spPr bwMode="auto">
          <a:xfrm>
            <a:off x="0" y="1906368"/>
            <a:ext cx="4907914" cy="4124191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52400" y="1676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>
            <p:extLst>
              <p:ext uri="{D42A27DB-BD31-4B8C-83A1-F6EECF244321}">
                <p14:modId xmlns:p14="http://schemas.microsoft.com/office/powerpoint/2010/main" val="1810040294"/>
              </p:ext>
            </p:extLst>
          </p:nvPr>
        </p:nvSpPr>
        <p:spPr>
          <a:xfrm>
            <a:off x="0" y="1323975"/>
            <a:ext cx="3124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/>
              <a:t>SERCOS  Primary/Secondary LOOP adjustment</a:t>
            </a:r>
          </a:p>
        </p:txBody>
      </p:sp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3053590350"/>
              </p:ext>
            </p:extLst>
          </p:nvPr>
        </p:nvSpPr>
        <p:spPr>
          <a:xfrm>
            <a:off x="5062947" y="1297334"/>
            <a:ext cx="297932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Inner Loop adjustment in LED display(Drive to Drive)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939631492"/>
              </p:ext>
            </p:extLst>
          </p:nvPr>
        </p:nvSpPr>
        <p:spPr>
          <a:xfrm>
            <a:off x="-114300" y="66675"/>
            <a:ext cx="5254308" cy="40068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u="sng"/>
              <a:t>Encoder</a:t>
            </a:r>
            <a:r>
              <a:rPr lang="en-US" sz="3200"/>
              <a:t> </a:t>
            </a:r>
            <a:r>
              <a:rPr lang="en-US" sz="3200" u="sng"/>
              <a:t>oscilloscope</a:t>
            </a:r>
            <a:r>
              <a:rPr lang="en-US" sz="3200"/>
              <a:t> </a:t>
            </a:r>
            <a:r>
              <a:rPr lang="en-US" sz="3200" u="sng"/>
              <a:t>function</a:t>
            </a:r>
            <a:r>
              <a:rPr lang="en-US" sz="320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136371024"/>
              </p:ext>
            </p:extLst>
          </p:nvPr>
        </p:nvSpPr>
        <p:spPr>
          <a:xfrm>
            <a:off x="46038" y="584200"/>
            <a:ext cx="8917956" cy="5880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By using the oscilloscope function, the graphical representation for each parameter can be drawn.</a:t>
            </a:r>
          </a:p>
          <a:p>
            <a:r>
              <a:rPr lang="en-US" sz="2800"/>
              <a:t>Open Indraworks s/w</a:t>
            </a:r>
          </a:p>
          <a:p>
            <a:r>
              <a:rPr sz="2800"/>
              <a:t>Select </a:t>
            </a:r>
            <a:r>
              <a:rPr sz="2800" b="1"/>
              <a:t>Diagnosis/service</a:t>
            </a:r>
            <a:r>
              <a:rPr sz="2800"/>
              <a:t>----&gt;</a:t>
            </a:r>
            <a:r>
              <a:rPr sz="2800" b="1"/>
              <a:t>oscilloscope</a:t>
            </a:r>
            <a:r>
              <a:rPr sz="2800"/>
              <a:t> function in the appeared screen.</a:t>
            </a:r>
            <a:endParaRPr lang="en-US" sz="2800"/>
          </a:p>
          <a:p>
            <a:r>
              <a:rPr sz="2800"/>
              <a:t>Add parameters from the list of S and P Parameters.</a:t>
            </a:r>
          </a:p>
          <a:p>
            <a:r>
              <a:rPr sz="2800"/>
              <a:t>Triggering signal can be manual or  Signal form.</a:t>
            </a:r>
          </a:p>
          <a:p>
            <a:r>
              <a:rPr sz="2800"/>
              <a:t>Uses of Oscilloscope function,</a:t>
            </a:r>
          </a:p>
          <a:p>
            <a:pPr marL="914400" lvl="1" indent="-457200">
              <a:buAutoNum type="arabicPeriod"/>
            </a:pPr>
            <a:r>
              <a:rPr sz="2000"/>
              <a:t>Encoder Signal strength check</a:t>
            </a:r>
          </a:p>
          <a:p>
            <a:pPr marL="914400" lvl="1" indent="-457200">
              <a:buAutoNum type="arabicPeriod"/>
            </a:pPr>
            <a:r>
              <a:rPr sz="2000"/>
              <a:t>Graphical representation for diagnosis</a:t>
            </a:r>
          </a:p>
          <a:p>
            <a:endParaRPr sz="2400"/>
          </a:p>
          <a:p>
            <a:endParaRPr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99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062121333"/>
              </p:ext>
            </p:extLst>
          </p:nvPr>
        </p:nvSpPr>
        <p:spPr>
          <a:xfrm>
            <a:off x="457200" y="274638"/>
            <a:ext cx="7398255" cy="640468"/>
          </a:xfrm>
        </p:spPr>
        <p:txBody>
          <a:bodyPr>
            <a:normAutofit/>
          </a:bodyPr>
          <a:lstStyle/>
          <a:p>
            <a:pPr algn="l"/>
            <a:r>
              <a:rPr lang="en-US" sz="3200" u="sng"/>
              <a:t>Oscilloscope</a:t>
            </a:r>
            <a:r>
              <a:rPr lang="en-US" sz="3200"/>
              <a:t> </a:t>
            </a:r>
            <a:r>
              <a:rPr lang="en-US" sz="3200" u="sng"/>
              <a:t>Function</a:t>
            </a:r>
            <a:r>
              <a:rPr lang="en-US" sz="3200"/>
              <a:t>:</a:t>
            </a:r>
            <a:endParaRPr lang="en-US"/>
          </a:p>
        </p:txBody>
      </p:sp>
      <p:pic>
        <p:nvPicPr>
          <p:cNvPr id="6" name="Picture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83" y="1108084"/>
            <a:ext cx="8975271" cy="518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58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153566586"/>
              </p:ext>
            </p:extLst>
          </p:nvPr>
        </p:nvSpPr>
        <p:spPr>
          <a:xfrm>
            <a:off x="82550" y="-12468"/>
            <a:ext cx="8229600" cy="1143000"/>
          </a:xfrm>
        </p:spPr>
        <p:txBody>
          <a:bodyPr/>
          <a:lstStyle/>
          <a:p>
            <a:pPr algn="l"/>
            <a:r>
              <a:rPr lang="en-US" sz="3200" u="sng"/>
              <a:t>Sample</a:t>
            </a:r>
            <a:r>
              <a:rPr lang="en-US" sz="3200"/>
              <a:t> </a:t>
            </a:r>
            <a:r>
              <a:rPr lang="en-US" sz="3200" u="sng"/>
              <a:t>Graph</a:t>
            </a:r>
            <a:r>
              <a:rPr lang="en-US" sz="3200"/>
              <a:t>: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550" y="1028700"/>
            <a:ext cx="8910502" cy="540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56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050"/>
            <a:ext cx="6276249" cy="35150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098214057"/>
              </p:ext>
            </p:extLst>
          </p:nvPr>
        </p:nvSpPr>
        <p:spPr>
          <a:xfrm>
            <a:off x="-924617" y="381000"/>
            <a:ext cx="5843674" cy="627966"/>
          </a:xfrm>
        </p:spPr>
        <p:txBody>
          <a:bodyPr>
            <a:normAutofit/>
          </a:bodyPr>
          <a:lstStyle/>
          <a:p>
            <a:r>
              <a:rPr lang="en-US" sz="3200" u="sng"/>
              <a:t>Encoder</a:t>
            </a:r>
            <a:r>
              <a:rPr lang="en-US" sz="3200"/>
              <a:t> </a:t>
            </a:r>
            <a:r>
              <a:rPr lang="en-US" sz="3200" u="sng"/>
              <a:t>Signal</a:t>
            </a:r>
            <a:r>
              <a:rPr lang="en-US" sz="3200"/>
              <a:t> </a:t>
            </a:r>
            <a:r>
              <a:rPr lang="en-US" sz="3200" u="sng"/>
              <a:t>Strength</a:t>
            </a:r>
            <a:r>
              <a:rPr lang="en-US" sz="3200"/>
              <a:t>: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519020809"/>
              </p:ext>
            </p:extLst>
          </p:nvPr>
        </p:nvSpPr>
        <p:spPr>
          <a:xfrm>
            <a:off x="6372225" y="1543050"/>
            <a:ext cx="28506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X coordinate-Sine signal</a:t>
            </a:r>
          </a:p>
          <a:p>
            <a:r>
              <a:rPr lang="en-US" sz="2400"/>
              <a:t>Y coordinate-Cosine signal</a:t>
            </a:r>
          </a:p>
          <a:p>
            <a:r>
              <a:rPr lang="en-US" sz="2400"/>
              <a:t>Shape </a:t>
            </a:r>
          </a:p>
          <a:p>
            <a:pPr marL="914400" lvl="1" indent="-457200">
              <a:buAutoNum type="arabicPeriod"/>
            </a:pPr>
            <a:r>
              <a:rPr lang="en-US" sz="2000"/>
              <a:t>Round-Good</a:t>
            </a:r>
          </a:p>
          <a:p>
            <a:pPr marL="914400" lvl="1" indent="-457200">
              <a:buAutoNum type="arabicPeriod"/>
            </a:pPr>
            <a:r>
              <a:rPr lang="en-US" sz="2000"/>
              <a:t>Elliptical-Bad</a:t>
            </a:r>
          </a:p>
        </p:txBody>
      </p:sp>
    </p:spTree>
    <p:extLst>
      <p:ext uri="{BB962C8B-B14F-4D97-AF65-F5344CB8AC3E}">
        <p14:creationId xmlns:p14="http://schemas.microsoft.com/office/powerpoint/2010/main" val="338394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042800451"/>
              </p:ext>
            </p:extLst>
          </p:nvPr>
        </p:nvSpPr>
        <p:spPr>
          <a:xfrm>
            <a:off x="74295" y="152400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sz="3600" u="sng"/>
              <a:t>Shaftless</a:t>
            </a:r>
            <a:r>
              <a:rPr lang="en-US" sz="3600"/>
              <a:t> </a:t>
            </a:r>
            <a:r>
              <a:rPr lang="en-US" sz="3600" u="sng"/>
              <a:t>Drive</a:t>
            </a:r>
            <a:r>
              <a:rPr lang="en-US" sz="3600"/>
              <a:t> </a:t>
            </a:r>
            <a:r>
              <a:rPr lang="en-US" sz="3600" u="sng"/>
              <a:t>configuration</a:t>
            </a:r>
            <a:r>
              <a:rPr lang="en-US" sz="3600"/>
              <a:t> </a:t>
            </a:r>
            <a:r>
              <a:rPr lang="en-US" sz="3600" u="sng"/>
              <a:t>Tirupati</a:t>
            </a:r>
            <a:r>
              <a:rPr lang="en-US" sz="3600"/>
              <a:t> </a:t>
            </a:r>
            <a:r>
              <a:rPr lang="en-US" sz="3600" u="sng"/>
              <a:t>Press</a:t>
            </a:r>
            <a:r>
              <a:rPr lang="en-US" sz="3600"/>
              <a:t>:</a:t>
            </a:r>
            <a:endParaRPr lang="en-US"/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01" y="1104900"/>
            <a:ext cx="4034572" cy="56423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929689394"/>
              </p:ext>
            </p:extLst>
          </p:nvPr>
        </p:nvSpPr>
        <p:spPr>
          <a:xfrm>
            <a:off x="28596" y="0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200" u="sng"/>
              <a:t>Encoder</a:t>
            </a:r>
            <a:r>
              <a:rPr lang="en-US" sz="3200"/>
              <a:t> </a:t>
            </a:r>
            <a:r>
              <a:rPr lang="en-US" sz="3200" u="sng"/>
              <a:t>Lissajous</a:t>
            </a:r>
            <a:r>
              <a:rPr lang="en-US" sz="3200"/>
              <a:t> </a:t>
            </a:r>
            <a:r>
              <a:rPr lang="en-US" sz="3200" u="sng"/>
              <a:t>wave</a:t>
            </a:r>
            <a:r>
              <a:rPr lang="en-US" sz="3200"/>
              <a:t> </a:t>
            </a:r>
            <a:r>
              <a:rPr lang="en-US" sz="3200" u="sng"/>
              <a:t>form</a:t>
            </a:r>
            <a:r>
              <a:rPr lang="en-US" sz="3200"/>
              <a:t> </a:t>
            </a:r>
            <a:r>
              <a:rPr lang="en-US" sz="3200" u="sng"/>
              <a:t>decision</a:t>
            </a:r>
            <a:r>
              <a:rPr lang="en-US" sz="3200"/>
              <a:t> </a:t>
            </a:r>
            <a:r>
              <a:rPr lang="en-US" sz="3200" u="sng"/>
              <a:t>criteria</a:t>
            </a:r>
            <a:r>
              <a:rPr lang="en-US" sz="3200"/>
              <a:t>:</a:t>
            </a:r>
            <a:endParaRPr lang="en-US"/>
          </a:p>
        </p:txBody>
      </p:sp>
      <p:pic>
        <p:nvPicPr>
          <p:cNvPr id="4" name="Picture 4" descr="Captur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825" y="919163"/>
            <a:ext cx="7710970" cy="592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81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812341044"/>
              </p:ext>
            </p:extLst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Question and Answer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3706654642"/>
              </p:ext>
            </p:extLst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B link register only modified, W word register not modified.</a:t>
            </a:r>
          </a:p>
          <a:p>
            <a:r>
              <a:rPr lang="en-US"/>
              <a:t>Idea to replace broken thermistor was discussed.</a:t>
            </a:r>
          </a:p>
          <a:p>
            <a:r>
              <a:rPr lang="en-US"/>
              <a:t>Gain adjustment and homing adjustment for drives was discussed.</a:t>
            </a:r>
          </a:p>
          <a:p>
            <a:r>
              <a:rPr lang="en-US"/>
              <a:t>Fibre optic measurement should be taken at 650nm wavelength. Range is –20dB for Primary, secondary and inner loop also.</a:t>
            </a:r>
          </a:p>
          <a:p>
            <a:r>
              <a:rPr lang="en-US"/>
              <a:t>PLC modified Program list with backup was given.</a:t>
            </a:r>
          </a:p>
        </p:txBody>
      </p:sp>
    </p:spTree>
    <p:extLst>
      <p:ext uri="{BB962C8B-B14F-4D97-AF65-F5344CB8AC3E}">
        <p14:creationId xmlns:p14="http://schemas.microsoft.com/office/powerpoint/2010/main" val="1569687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20535471"/>
              </p:ext>
            </p:extLst>
          </p:nvPr>
        </p:nvSpPr>
        <p:spPr>
          <a:xfrm>
            <a:off x="181111" y="226695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396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00" y="586261"/>
            <a:ext cx="7269275" cy="53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0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IMG_20170726_1630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5" y="677178"/>
            <a:ext cx="3510523" cy="6211659"/>
          </a:xfrm>
          <a:prstGeom prst="rect">
            <a:avLst/>
          </a:prstGeom>
        </p:spPr>
      </p:pic>
      <p:pic>
        <p:nvPicPr>
          <p:cNvPr id="7" name="Picture 7" descr="IMG_20170726_16323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265" y="704850"/>
            <a:ext cx="3466673" cy="61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9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060864127"/>
              </p:ext>
            </p:extLst>
          </p:nvPr>
        </p:nvSpPr>
        <p:spPr/>
        <p:txBody>
          <a:bodyPr/>
          <a:lstStyle/>
          <a:p>
            <a:pPr algn="l"/>
            <a:r>
              <a:rPr lang="en-US" u="sng"/>
              <a:t>Configuration</a:t>
            </a:r>
            <a:r>
              <a:rPr lang="en-US"/>
              <a:t>:</a:t>
            </a:r>
          </a:p>
        </p:txBody>
      </p:sp>
      <p:pic>
        <p:nvPicPr>
          <p:cNvPr id="4" name="Picture 4" descr="Capture.PNG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1911350"/>
            <a:ext cx="9037638" cy="3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7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879840292"/>
              </p:ext>
            </p:extLst>
          </p:nvPr>
        </p:nvSpPr>
        <p:spPr>
          <a:xfrm>
            <a:off x="114300" y="161925"/>
            <a:ext cx="8229600" cy="1143000"/>
          </a:xfrm>
        </p:spPr>
        <p:txBody>
          <a:bodyPr/>
          <a:lstStyle/>
          <a:p>
            <a:pPr algn="l"/>
            <a:r>
              <a:rPr lang="en-US" sz="3600" u="sng"/>
              <a:t>Motion</a:t>
            </a:r>
            <a:r>
              <a:rPr lang="en-US" sz="3600"/>
              <a:t> </a:t>
            </a:r>
            <a:r>
              <a:rPr lang="en-US" sz="3600" u="sng"/>
              <a:t>Logic</a:t>
            </a:r>
            <a:r>
              <a:rPr lang="en-US" sz="3600"/>
              <a:t> </a:t>
            </a:r>
            <a:r>
              <a:rPr lang="en-US" sz="3600" u="sng"/>
              <a:t>Controller</a:t>
            </a:r>
            <a:r>
              <a:rPr lang="en-US" sz="3600"/>
              <a:t>(MLC</a:t>
            </a:r>
            <a:r>
              <a:rPr lang="en-US"/>
              <a:t>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485900"/>
            <a:ext cx="8229600" cy="4525963"/>
          </a:xfrm>
        </p:spPr>
        <p:txBody>
          <a:bodyPr/>
          <a:lstStyle/>
          <a:p>
            <a:r>
              <a:rPr lang="en-US"/>
              <a:t>L65 motion controller program can be accessed in PC through LAN network by IP address.</a:t>
            </a:r>
          </a:p>
          <a:p>
            <a:r>
              <a:rPr lang="en-US"/>
              <a:t>Program in MLC here is written using Structured text Language.</a:t>
            </a:r>
          </a:p>
          <a:p>
            <a:r>
              <a:rPr lang="en-US"/>
              <a:t>Two or three program Backups can be stored in FTP server which is available in MLC.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52</Slides>
  <Notes>35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Rexroth Shaftless Drive Training</vt:lpstr>
      <vt:lpstr>Synopsis:</vt:lpstr>
      <vt:lpstr>Comparison </vt:lpstr>
      <vt:lpstr>Rexroth Shaftless Drive System-Tirupati Press:</vt:lpstr>
      <vt:lpstr>Shaftless Drive configuration Tirupati Press:</vt:lpstr>
      <vt:lpstr>PowerPoint Presentation</vt:lpstr>
      <vt:lpstr>PowerPoint Presentation</vt:lpstr>
      <vt:lpstr>Configuration:</vt:lpstr>
      <vt:lpstr>Motion Logic Controller(MLC):</vt:lpstr>
      <vt:lpstr> Structured text Program: </vt:lpstr>
      <vt:lpstr>Drive basic Configuration: </vt:lpstr>
      <vt:lpstr>Monitoring Device status:</vt:lpstr>
      <vt:lpstr>Device status:</vt:lpstr>
      <vt:lpstr>Parking Axis:</vt:lpstr>
      <vt:lpstr>Parking axis selection: </vt:lpstr>
      <vt:lpstr>Parameter monitoring:</vt:lpstr>
      <vt:lpstr>Parameter Group:</vt:lpstr>
      <vt:lpstr>Oscilloscope Function:</vt:lpstr>
      <vt:lpstr>Oscilloscope Model Graph:</vt:lpstr>
      <vt:lpstr>Comparison</vt:lpstr>
      <vt:lpstr>MMN Shaftless system:</vt:lpstr>
      <vt:lpstr>Drive Inner Loop:</vt:lpstr>
      <vt:lpstr>PowerPoint Presentation</vt:lpstr>
      <vt:lpstr>PowerPoint Presentation</vt:lpstr>
      <vt:lpstr>PowerPoint Presentation</vt:lpstr>
      <vt:lpstr>PowerPoint Presentation</vt:lpstr>
      <vt:lpstr>Supply Units:</vt:lpstr>
      <vt:lpstr>Type Plate:</vt:lpstr>
      <vt:lpstr>PowerPoint Presentation</vt:lpstr>
      <vt:lpstr>PowerPoint Presentation</vt:lpstr>
      <vt:lpstr>Drive basic Configuration: </vt:lpstr>
      <vt:lpstr>Power Section Types:</vt:lpstr>
      <vt:lpstr>PowerPoint Presentation</vt:lpstr>
      <vt:lpstr>HMS01 Drive:</vt:lpstr>
      <vt:lpstr>Type Code:</vt:lpstr>
      <vt:lpstr>HMS power section:</vt:lpstr>
      <vt:lpstr>Control Section:</vt:lpstr>
      <vt:lpstr>PowerPoint Presentation</vt:lpstr>
      <vt:lpstr>PowerPoint Presentation</vt:lpstr>
      <vt:lpstr>PowerPoint Presentation</vt:lpstr>
      <vt:lpstr>PowerPoint Presentation</vt:lpstr>
      <vt:lpstr>Softwares Used:</vt:lpstr>
      <vt:lpstr>Parameter Backup: </vt:lpstr>
      <vt:lpstr>SCP configurator:</vt:lpstr>
      <vt:lpstr>Optic Fibre Intensity adjustment:</vt:lpstr>
      <vt:lpstr>Encoder oscilloscope function:</vt:lpstr>
      <vt:lpstr>Oscilloscope Function:</vt:lpstr>
      <vt:lpstr>Sample Graph:</vt:lpstr>
      <vt:lpstr>Encoder Signal Strength:</vt:lpstr>
      <vt:lpstr>Encoder Lissajous wave form decision criteria:</vt:lpstr>
      <vt:lpstr>Question and Answer threads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Rexroth Shaftless Drive Training</dc:title>
  <cp:revision>1</cp:revision>
  <dcterms:modified xsi:type="dcterms:W3CDTF">2017-07-28T10:41:31Z</dcterms:modified>
</cp:coreProperties>
</file>